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  <p:sldMasterId id="2147483672" r:id="rId3"/>
  </p:sldMasterIdLst>
  <p:notesMasterIdLst>
    <p:notesMasterId r:id="rId41"/>
  </p:notesMasterIdLst>
  <p:sldIdLst>
    <p:sldId id="264" r:id="rId4"/>
    <p:sldId id="258" r:id="rId5"/>
    <p:sldId id="267" r:id="rId6"/>
    <p:sldId id="274" r:id="rId7"/>
    <p:sldId id="275" r:id="rId8"/>
    <p:sldId id="271" r:id="rId9"/>
    <p:sldId id="276" r:id="rId10"/>
    <p:sldId id="28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7" r:id="rId21"/>
    <p:sldId id="268" r:id="rId22"/>
    <p:sldId id="273" r:id="rId23"/>
    <p:sldId id="269" r:id="rId24"/>
    <p:sldId id="270" r:id="rId25"/>
    <p:sldId id="288" r:id="rId26"/>
    <p:sldId id="289" r:id="rId27"/>
    <p:sldId id="290" r:id="rId28"/>
    <p:sldId id="291" r:id="rId29"/>
    <p:sldId id="292" r:id="rId30"/>
    <p:sldId id="293" r:id="rId31"/>
    <p:sldId id="300" r:id="rId32"/>
    <p:sldId id="294" r:id="rId33"/>
    <p:sldId id="295" r:id="rId34"/>
    <p:sldId id="296" r:id="rId35"/>
    <p:sldId id="297" r:id="rId36"/>
    <p:sldId id="298" r:id="rId37"/>
    <p:sldId id="299" r:id="rId38"/>
    <p:sldId id="301" r:id="rId39"/>
    <p:sldId id="265" r:id="rId4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7C3EF"/>
    <a:srgbClr val="2F7088"/>
    <a:srgbClr val="E84E0F"/>
    <a:srgbClr val="F27021"/>
    <a:srgbClr val="8B90C0"/>
    <a:srgbClr val="6395B0"/>
    <a:srgbClr val="7DB0C1"/>
    <a:srgbClr val="E10000"/>
    <a:srgbClr val="F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2"/>
    <p:restoredTop sz="94694"/>
  </p:normalViewPr>
  <p:slideViewPr>
    <p:cSldViewPr snapToGrid="0" snapToObjects="1">
      <p:cViewPr varScale="1">
        <p:scale>
          <a:sx n="82" d="100"/>
          <a:sy n="82" d="100"/>
        </p:scale>
        <p:origin x="9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496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B9D51-57F8-6E41-B6D9-FA2FE49A7D8A}" type="datetimeFigureOut">
              <a:rPr lang="cs-CZ" smtClean="0"/>
              <a:t>08.11.2022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01E45-BC6D-6747-8345-664612F8D2F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118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AF0EBD-D0EB-B048-8A01-A1910AFF0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3" y="1122363"/>
            <a:ext cx="11387137" cy="15494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FF0000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D85FD60-4086-3249-A7CB-57EA58FF0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763" y="2900363"/>
            <a:ext cx="11387137" cy="23574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</p:spTree>
    <p:extLst>
      <p:ext uri="{BB962C8B-B14F-4D97-AF65-F5344CB8AC3E}">
        <p14:creationId xmlns:p14="http://schemas.microsoft.com/office/powerpoint/2010/main" val="353479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E775C1-6309-5142-AFED-3FD620F9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1" y="565484"/>
            <a:ext cx="11337133" cy="1231687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E0891A7-49D1-F148-9A1C-50A3F390ED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632" y="1825625"/>
            <a:ext cx="11337132" cy="4351338"/>
          </a:xfrm>
        </p:spPr>
        <p:txBody>
          <a:bodyPr/>
          <a:lstStyle>
            <a:lvl1pPr>
              <a:defRPr sz="2500"/>
            </a:lvl1pPr>
            <a:lvl2pPr>
              <a:defRPr sz="23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83658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06473734-39B7-4155-8E4A-8F2DBDF25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3" y="1122363"/>
            <a:ext cx="11387137" cy="15494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FF0000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0F8D92D1-4899-41C1-B3BB-FF241481F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763" y="2900363"/>
            <a:ext cx="11387137" cy="235743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</p:spTree>
    <p:extLst>
      <p:ext uri="{BB962C8B-B14F-4D97-AF65-F5344CB8AC3E}">
        <p14:creationId xmlns:p14="http://schemas.microsoft.com/office/powerpoint/2010/main" val="213045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53677C-8682-AB4C-98DB-055A1B17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7516"/>
            <a:ext cx="11277600" cy="1219655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D8F6FB-1EB8-3046-87D1-46D53FB23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97171"/>
            <a:ext cx="5638800" cy="4351338"/>
          </a:xfrm>
        </p:spPr>
        <p:txBody>
          <a:bodyPr/>
          <a:lstStyle>
            <a:lvl1pPr>
              <a:defRPr sz="2500"/>
            </a:lvl1pPr>
            <a:lvl2pPr>
              <a:defRPr sz="2300"/>
            </a:lvl2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031AC93-C5C0-064E-B62F-93C057206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797171"/>
            <a:ext cx="5638800" cy="4351338"/>
          </a:xfrm>
        </p:spPr>
        <p:txBody>
          <a:bodyPr/>
          <a:lstStyle>
            <a:lvl1pPr>
              <a:defRPr sz="2500"/>
            </a:lvl1pPr>
            <a:lvl2pPr>
              <a:defRPr sz="2300"/>
            </a:lvl2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74147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B88B91-1D35-C14F-9903-A8554463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69" y="577516"/>
            <a:ext cx="10918031" cy="1219655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61609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34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2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14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78A6F9E5-A195-2241-BAE7-48CCB866B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471608"/>
            <a:ext cx="113657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5594585-F1E2-F140-946F-FBA20DAD8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344" y="1825625"/>
            <a:ext cx="113657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pic>
        <p:nvPicPr>
          <p:cNvPr id="17" name="Obrázek 16" descr="Obsah obrázku kreslení, podepsat&#10;&#10;Popis byl vytvořen automaticky">
            <a:extLst>
              <a:ext uri="{FF2B5EF4-FFF2-40B4-BE49-F238E27FC236}">
                <a16:creationId xmlns:a16="http://schemas.microsoft.com/office/drawing/2014/main" id="{A3EE80DF-450C-BF43-85F9-C962C3ACB24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928010" y="6448877"/>
            <a:ext cx="946243" cy="20623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F31203F-2B42-4E90-9CB4-19F1FD57714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18814" y="6313389"/>
            <a:ext cx="1219792" cy="3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8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93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C7E301BC-EEB9-4071-9C7A-1E267AD1EC97}"/>
              </a:ext>
            </a:extLst>
          </p:cNvPr>
          <p:cNvSpPr txBox="1"/>
          <p:nvPr userDrawn="1"/>
        </p:nvSpPr>
        <p:spPr>
          <a:xfrm>
            <a:off x="856527" y="4687747"/>
            <a:ext cx="5058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0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Děkuji Vám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0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 pozornost</a:t>
            </a:r>
          </a:p>
          <a:p>
            <a:pPr algn="ctr"/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284973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22/10/12/observability-with-spring-boot-3" TargetMode="External"/><Relationship Id="rId2" Type="http://schemas.openxmlformats.org/officeDocument/2006/relationships/hyperlink" Target="https://www.baeldung.com/spring-boot-3-spring-6-ne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vatechonline.com/spring-security-without-websecurityconfigureradapter/" TargetMode="External"/><Relationship Id="rId4" Type="http://schemas.openxmlformats.org/officeDocument/2006/relationships/hyperlink" Target="https://spring.io/blog/2022/02/21/spring-security-without-the-websecurityconfigureradap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blogs.oracle.com/javamagazine/post/java-loom-virtual-threads-platform-threa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youtube.com/watch?v=oTn8SHz5Ux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news/2022/04/red-hat-releases-hibernate-6/" TargetMode="External"/><Relationship Id="rId2" Type="http://schemas.openxmlformats.org/officeDocument/2006/relationships/hyperlink" Target="https://thorben-janssen.com/sequence-naming-strategies-in-hibernate-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docs.jboss.org/hibernate/orm/6.0/migration-guide/migration-guide.html" TargetMode="External"/><Relationship Id="rId4" Type="http://schemas.openxmlformats.org/officeDocument/2006/relationships/hyperlink" Target="https://in.relation.to/2022/03/31/orm-60-final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7SI9mLwiqw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lic.com/resources/report/2022-state-of-java-ecosystem" TargetMode="External"/><Relationship Id="rId2" Type="http://schemas.openxmlformats.org/officeDocument/2006/relationships/hyperlink" Target="https://www.jrebel.com/resources/java-developer-productivity-report-202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lp/devecosystem-2021/java/" TargetMode="External"/><Relationship Id="rId4" Type="http://schemas.openxmlformats.org/officeDocument/2006/relationships/hyperlink" Target="https://www.continuum.be/en/blog/the-java-ecosystem-2022-survey-result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11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AD26-9AAE-AA16-ECD6-83EB5939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Virtual</a:t>
            </a:r>
            <a:r>
              <a:rPr lang="cs-CZ" dirty="0"/>
              <a:t> </a:t>
            </a:r>
            <a:r>
              <a:rPr lang="cs-CZ" dirty="0" err="1"/>
              <a:t>Machine</a:t>
            </a:r>
            <a:r>
              <a:rPr lang="cs-CZ" dirty="0"/>
              <a:t> </a:t>
            </a:r>
            <a:r>
              <a:rPr lang="cs-CZ" dirty="0" err="1"/>
              <a:t>Platform</a:t>
            </a:r>
            <a:r>
              <a:rPr lang="cs-CZ" dirty="0"/>
              <a:t> Do </a:t>
            </a:r>
            <a:r>
              <a:rPr lang="cs-CZ" dirty="0" err="1"/>
              <a:t>You</a:t>
            </a:r>
            <a:r>
              <a:rPr lang="cs-CZ" dirty="0"/>
              <a:t>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1B4DE-3D20-D1A6-8C73-4FE5BD908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2" y="1825625"/>
            <a:ext cx="3094992" cy="4351338"/>
          </a:xfrm>
        </p:spPr>
        <p:txBody>
          <a:bodyPr/>
          <a:lstStyle/>
          <a:p>
            <a:r>
              <a:rPr lang="cs-CZ" dirty="0"/>
              <a:t>Ostatní reporty jsou podobné. Nejvíc se používá </a:t>
            </a:r>
            <a:r>
              <a:rPr lang="cs-CZ" dirty="0" err="1"/>
              <a:t>Docker</a:t>
            </a:r>
            <a:r>
              <a:rPr lang="cs-CZ" dirty="0"/>
              <a:t> a </a:t>
            </a:r>
            <a:r>
              <a:rPr lang="cs-CZ" dirty="0" err="1"/>
              <a:t>Kubernetes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75387-4336-AFD8-DDEB-07F81593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9" y="2038870"/>
            <a:ext cx="8135485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0CA3-AD2D-203F-712A-73E420D9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Who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your</a:t>
            </a:r>
            <a:r>
              <a:rPr lang="cs-CZ" dirty="0"/>
              <a:t> </a:t>
            </a:r>
            <a:r>
              <a:rPr lang="cs-CZ" dirty="0" err="1"/>
              <a:t>PaaS</a:t>
            </a:r>
            <a:r>
              <a:rPr lang="cs-CZ" dirty="0"/>
              <a:t> provider?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5143-6651-592A-7492-5BDC3070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2" y="1825625"/>
            <a:ext cx="4485254" cy="4351338"/>
          </a:xfrm>
        </p:spPr>
        <p:txBody>
          <a:bodyPr/>
          <a:lstStyle/>
          <a:p>
            <a:r>
              <a:rPr lang="cs-CZ" dirty="0"/>
              <a:t>Poznámka:	</a:t>
            </a:r>
          </a:p>
          <a:p>
            <a:pPr lvl="1"/>
            <a:r>
              <a:rPr lang="cs-CZ" dirty="0"/>
              <a:t>Ostatní reporty jsou podobné. AWS má náskok nad ostatními, pak něco </a:t>
            </a:r>
            <a:r>
              <a:rPr lang="cs-CZ" dirty="0" err="1"/>
              <a:t>custom</a:t>
            </a:r>
            <a:r>
              <a:rPr lang="cs-CZ" dirty="0"/>
              <a:t>, Azure, pak dlouho nic, pak GCP a zbytek je long </a:t>
            </a:r>
            <a:r>
              <a:rPr lang="cs-CZ" dirty="0" err="1"/>
              <a:t>tail</a:t>
            </a:r>
            <a:r>
              <a:rPr lang="cs-CZ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B7824-0B85-DC8F-46DD-04841A8A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475" y="1825625"/>
            <a:ext cx="6404289" cy="45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4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5542-AC8D-74A6-1C1C-3AE76694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Application</a:t>
            </a:r>
            <a:r>
              <a:rPr lang="cs-CZ" dirty="0"/>
              <a:t> Server do </a:t>
            </a:r>
            <a:r>
              <a:rPr lang="cs-CZ" dirty="0" err="1"/>
              <a:t>you</a:t>
            </a:r>
            <a:r>
              <a:rPr lang="cs-CZ" dirty="0"/>
              <a:t> use on </a:t>
            </a:r>
            <a:r>
              <a:rPr lang="cs-CZ" dirty="0" err="1"/>
              <a:t>your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application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A6DC8-1574-33EF-BF3A-C9DC90473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6B2C2-430B-BAEE-3531-BE4B49F5F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43" y="1730835"/>
            <a:ext cx="828790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4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688E-AEFC-1742-FADA-1BD3BDC1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Build </a:t>
            </a:r>
            <a:r>
              <a:rPr lang="cs-CZ" dirty="0" err="1"/>
              <a:t>Tool</a:t>
            </a:r>
            <a:r>
              <a:rPr lang="cs-CZ" dirty="0"/>
              <a:t> do </a:t>
            </a:r>
            <a:r>
              <a:rPr lang="cs-CZ" dirty="0" err="1"/>
              <a:t>you</a:t>
            </a:r>
            <a:r>
              <a:rPr lang="cs-CZ" dirty="0"/>
              <a:t> use in </a:t>
            </a:r>
            <a:r>
              <a:rPr lang="cs-CZ" dirty="0" err="1"/>
              <a:t>your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application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641A-9D76-4557-7D01-E739BD4E2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E969F-530B-394A-FD17-61DA12D2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2" y="2384999"/>
            <a:ext cx="5096779" cy="302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3A58B7-997A-0451-8186-978F3A58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44" y="1966450"/>
            <a:ext cx="6075620" cy="37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7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46CE-1AFD-2E6C-EA19-BDC547AB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Developer IDE do </a:t>
            </a:r>
            <a:r>
              <a:rPr lang="cs-CZ" dirty="0" err="1"/>
              <a:t>you</a:t>
            </a:r>
            <a:r>
              <a:rPr lang="cs-CZ" dirty="0"/>
              <a:t> use </a:t>
            </a:r>
            <a:r>
              <a:rPr lang="cs-CZ" dirty="0" err="1"/>
              <a:t>profesionally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CBFF-6F65-7C41-2E53-1C99C88A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F2B77-1875-3F35-8ABE-80F50789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54" y="1825625"/>
            <a:ext cx="8316486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D931D-9A04-3E3E-9025-42A6D414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Which</a:t>
            </a:r>
            <a:r>
              <a:rPr lang="cs-CZ" dirty="0"/>
              <a:t> CI/CD Technologies are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66A53-B034-CEAA-2656-826C9C2F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E3F7B-47C8-EDE8-6E4B-87FFDDE2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2" y="1825625"/>
            <a:ext cx="836411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7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E845-F1CE-B83A-FC5B-EB819501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How</a:t>
            </a:r>
            <a:r>
              <a:rPr lang="cs-CZ" dirty="0"/>
              <a:t> many </a:t>
            </a:r>
            <a:r>
              <a:rPr lang="cs-CZ" dirty="0" err="1"/>
              <a:t>times</a:t>
            </a:r>
            <a:r>
              <a:rPr lang="cs-CZ" dirty="0"/>
              <a:t> do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commit</a:t>
            </a:r>
            <a:r>
              <a:rPr lang="cs-CZ" dirty="0"/>
              <a:t> </a:t>
            </a:r>
            <a:r>
              <a:rPr lang="cs-CZ" dirty="0" err="1"/>
              <a:t>code</a:t>
            </a:r>
            <a:r>
              <a:rPr lang="cs-CZ" dirty="0"/>
              <a:t> to </a:t>
            </a:r>
            <a:r>
              <a:rPr lang="cs-CZ" dirty="0" err="1"/>
              <a:t>your</a:t>
            </a:r>
            <a:r>
              <a:rPr lang="cs-CZ" dirty="0"/>
              <a:t> CI/CD build per </a:t>
            </a:r>
            <a:r>
              <a:rPr lang="cs-CZ" dirty="0" err="1"/>
              <a:t>day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F2F29-F609-FBD4-4C02-11A6073DE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84358-8FBB-741D-F1CA-062944EF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45" y="1825625"/>
            <a:ext cx="8240275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73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9046-6481-3B51-8E98-8D285C6E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Percent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GC </a:t>
            </a:r>
            <a:r>
              <a:rPr lang="cs-CZ" dirty="0" err="1"/>
              <a:t>algorithms</a:t>
            </a:r>
            <a:r>
              <a:rPr lang="cs-CZ" dirty="0"/>
              <a:t> in use by Java 10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earlier</a:t>
            </a:r>
            <a:r>
              <a:rPr lang="cs-CZ" dirty="0"/>
              <a:t> vs. Java 11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later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CFA83-EFF5-04BE-24F2-D20F2F97F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C8E33-302C-0E60-F29D-8DE99556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60" y="1765103"/>
            <a:ext cx="7835069" cy="49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60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F1F0-56EF-441C-7046-E5FD9D6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databases</a:t>
            </a:r>
            <a:r>
              <a:rPr lang="cs-CZ" dirty="0"/>
              <a:t> are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5CE4-ED56-060C-63A7-0756C2748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E9BCB-C917-7D48-1C7D-347D24A8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41" y="1730967"/>
            <a:ext cx="8764223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3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DA05B-5121-487B-A0A0-D2418F1F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Spring</a:t>
            </a:r>
            <a:r>
              <a:rPr lang="cs-CZ" dirty="0"/>
              <a:t> </a:t>
            </a:r>
            <a:r>
              <a:rPr lang="cs-CZ" dirty="0" err="1"/>
              <a:t>Boot</a:t>
            </a:r>
            <a:r>
              <a:rPr lang="cs-CZ" dirty="0"/>
              <a:t> 3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B5377BF-DA85-48E9-BF95-DDBC54705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https://www.baeldung.com/spring-boot-3-spring-6-new</a:t>
            </a:r>
            <a:endParaRPr lang="en-US" dirty="0"/>
          </a:p>
          <a:p>
            <a:r>
              <a:rPr lang="cs-CZ" dirty="0"/>
              <a:t>Java 17 </a:t>
            </a:r>
            <a:r>
              <a:rPr lang="cs-CZ" dirty="0" err="1"/>
              <a:t>baseline</a:t>
            </a:r>
            <a:endParaRPr lang="en-US" dirty="0"/>
          </a:p>
          <a:p>
            <a:pPr lvl="1"/>
            <a:r>
              <a:rPr lang="en-US" dirty="0" err="1"/>
              <a:t>Podpora</a:t>
            </a:r>
            <a:r>
              <a:rPr lang="en-US" dirty="0"/>
              <a:t> pro Java records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No</a:t>
            </a:r>
            <a:r>
              <a:rPr lang="cs-CZ" dirty="0" err="1">
                <a:sym typeface="Wingdings" panose="05000000000000000000" pitchFamily="2" charset="2"/>
              </a:rPr>
              <a:t>vý</a:t>
            </a:r>
            <a:r>
              <a:rPr lang="cs-CZ" dirty="0">
                <a:sym typeface="Wingdings" panose="05000000000000000000" pitchFamily="2" charset="2"/>
              </a:rPr>
              <a:t> m</a:t>
            </a:r>
            <a:r>
              <a:rPr lang="en-US" dirty="0" err="1">
                <a:sym typeface="Wingdings" panose="05000000000000000000" pitchFamily="2" charset="2"/>
              </a:rPr>
              <a:t>icrometer</a:t>
            </a:r>
            <a:r>
              <a:rPr lang="cs-CZ" dirty="0">
                <a:sym typeface="Wingdings" panose="05000000000000000000" pitchFamily="2" charset="2"/>
              </a:rPr>
              <a:t> (</a:t>
            </a:r>
            <a:r>
              <a:rPr lang="cs-CZ" dirty="0" err="1">
                <a:sym typeface="Wingdings" panose="05000000000000000000" pitchFamily="2" charset="2"/>
              </a:rPr>
              <a:t>metrics</a:t>
            </a:r>
            <a:r>
              <a:rPr lang="cs-CZ" dirty="0">
                <a:sym typeface="Wingdings" panose="05000000000000000000" pitchFamily="2" charset="2"/>
              </a:rPr>
              <a:t> + </a:t>
            </a:r>
            <a:r>
              <a:rPr lang="cs-CZ" b="1" dirty="0" err="1">
                <a:sym typeface="Wingdings" panose="05000000000000000000" pitchFamily="2" charset="2"/>
              </a:rPr>
              <a:t>tracing</a:t>
            </a:r>
            <a:r>
              <a:rPr lang="cs-CZ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cs-CZ" dirty="0">
                <a:hlinkClick r:id="rId3"/>
              </a:rPr>
              <a:t>https://spring.io/blog/2022/10/12/observability-with-spring-boot-3</a:t>
            </a:r>
            <a:endParaRPr lang="cs-CZ" dirty="0"/>
          </a:p>
          <a:p>
            <a:pPr lvl="1"/>
            <a:r>
              <a:rPr lang="cs-CZ" dirty="0" err="1">
                <a:sym typeface="Wingdings" panose="05000000000000000000" pitchFamily="2" charset="2"/>
              </a:rPr>
              <a:t>Spring</a:t>
            </a:r>
            <a:r>
              <a:rPr lang="cs-CZ" dirty="0">
                <a:sym typeface="Wingdings" panose="05000000000000000000" pitchFamily="2" charset="2"/>
              </a:rPr>
              <a:t> Cloud </a:t>
            </a:r>
            <a:r>
              <a:rPr lang="cs-CZ" dirty="0" err="1">
                <a:sym typeface="Wingdings" panose="05000000000000000000" pitchFamily="2" charset="2"/>
              </a:rPr>
              <a:t>Sleuth</a:t>
            </a:r>
            <a:r>
              <a:rPr lang="cs-CZ" dirty="0">
                <a:sym typeface="Wingdings" panose="05000000000000000000" pitchFamily="2" charset="2"/>
              </a:rPr>
              <a:t> končí</a:t>
            </a:r>
            <a:endParaRPr lang="cs-CZ" dirty="0"/>
          </a:p>
          <a:p>
            <a:r>
              <a:rPr lang="cs-CZ" dirty="0"/>
              <a:t>Jakarta EE API</a:t>
            </a:r>
            <a:endParaRPr lang="en-US" dirty="0"/>
          </a:p>
          <a:p>
            <a:pPr lvl="1"/>
            <a:r>
              <a:rPr lang="cs-CZ" dirty="0"/>
              <a:t>Končí </a:t>
            </a:r>
            <a:r>
              <a:rPr lang="cs-CZ" dirty="0" err="1"/>
              <a:t>javax</a:t>
            </a:r>
            <a:r>
              <a:rPr lang="cs-CZ" dirty="0"/>
              <a:t> </a:t>
            </a:r>
            <a:r>
              <a:rPr lang="cs-CZ" dirty="0" err="1"/>
              <a:t>namespace</a:t>
            </a:r>
            <a:r>
              <a:rPr lang="cs-CZ" dirty="0"/>
              <a:t>, místo něj je </a:t>
            </a:r>
            <a:r>
              <a:rPr lang="en-US" dirty="0" err="1"/>
              <a:t>jakarta</a:t>
            </a:r>
            <a:r>
              <a:rPr lang="en-US" dirty="0"/>
              <a:t> namespace</a:t>
            </a:r>
          </a:p>
          <a:p>
            <a:r>
              <a:rPr lang="en-US" dirty="0"/>
              <a:t>Spring Security 6</a:t>
            </a:r>
            <a:endParaRPr lang="cs-CZ" dirty="0"/>
          </a:p>
          <a:p>
            <a:pPr lvl="1"/>
            <a:r>
              <a:rPr lang="cs-CZ" dirty="0" err="1"/>
              <a:t>Security</a:t>
            </a:r>
            <a:r>
              <a:rPr lang="cs-CZ" dirty="0"/>
              <a:t> bez </a:t>
            </a:r>
            <a:r>
              <a:rPr lang="cs-CZ" dirty="0" err="1"/>
              <a:t>WebSecurityConfigurerAdapter</a:t>
            </a:r>
            <a:r>
              <a:rPr lang="cs-CZ" dirty="0"/>
              <a:t>, místo něj je </a:t>
            </a:r>
            <a:r>
              <a:rPr lang="cs-CZ" dirty="0" err="1"/>
              <a:t>SecurityFilterChain</a:t>
            </a:r>
            <a:endParaRPr lang="cs-CZ" dirty="0"/>
          </a:p>
          <a:p>
            <a:pPr lvl="2"/>
            <a:r>
              <a:rPr lang="cs-CZ" dirty="0">
                <a:hlinkClick r:id="rId4"/>
              </a:rPr>
              <a:t>https://spring.io/blog/2022/02/21/spring-security-without-the-websecurityconfigureradapter</a:t>
            </a:r>
            <a:endParaRPr lang="en-US" dirty="0"/>
          </a:p>
          <a:p>
            <a:pPr lvl="2"/>
            <a:r>
              <a:rPr lang="cs-CZ" dirty="0">
                <a:hlinkClick r:id="rId5"/>
              </a:rPr>
              <a:t>https://javatechonline.com/spring-security-without-websecurityconfigureradapter/</a:t>
            </a:r>
            <a:endParaRPr lang="cs-CZ" dirty="0"/>
          </a:p>
          <a:p>
            <a:r>
              <a:rPr lang="cs-CZ" dirty="0"/>
              <a:t>AOT </a:t>
            </a:r>
            <a:r>
              <a:rPr lang="cs-CZ" dirty="0" err="1"/>
              <a:t>GraalVM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native</a:t>
            </a:r>
            <a:r>
              <a:rPr lang="cs-CZ" dirty="0"/>
              <a:t> image support (</a:t>
            </a:r>
            <a:r>
              <a:rPr lang="cs-CZ" dirty="0" err="1"/>
              <a:t>Spring</a:t>
            </a:r>
            <a:r>
              <a:rPr lang="cs-CZ" dirty="0"/>
              <a:t> </a:t>
            </a:r>
            <a:r>
              <a:rPr lang="cs-CZ" dirty="0" err="1"/>
              <a:t>Native</a:t>
            </a:r>
            <a:r>
              <a:rPr lang="cs-CZ" dirty="0"/>
              <a:t>)</a:t>
            </a:r>
            <a:endParaRPr lang="en-US" dirty="0"/>
          </a:p>
          <a:p>
            <a:r>
              <a:rPr lang="en-US" dirty="0"/>
              <a:t>Spring Data JPA &amp; Hibernate 6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0060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CF9B-F984-FB40-B995-410431808720}"/>
              </a:ext>
            </a:extLst>
          </p:cNvPr>
          <p:cNvSpPr txBox="1">
            <a:spLocks/>
          </p:cNvSpPr>
          <p:nvPr/>
        </p:nvSpPr>
        <p:spPr>
          <a:xfrm>
            <a:off x="403860" y="1785825"/>
            <a:ext cx="7563729" cy="10022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rgbClr val="0034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000" dirty="0">
                <a:solidFill>
                  <a:srgbClr val="FF0000"/>
                </a:solidFill>
              </a:rPr>
              <a:t>Keynote</a:t>
            </a:r>
            <a:endParaRPr lang="cs-CZ" sz="50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09F81-A9C5-F848-91BB-05639184E077}"/>
              </a:ext>
            </a:extLst>
          </p:cNvPr>
          <p:cNvSpPr txBox="1">
            <a:spLocks/>
          </p:cNvSpPr>
          <p:nvPr/>
        </p:nvSpPr>
        <p:spPr>
          <a:xfrm>
            <a:off x="403860" y="2776632"/>
            <a:ext cx="6222521" cy="15904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4AA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Ji</a:t>
            </a:r>
            <a:r>
              <a:rPr lang="cs-CZ" sz="2500" dirty="0">
                <a:solidFill>
                  <a:schemeClr val="tx1"/>
                </a:solidFill>
              </a:rPr>
              <a:t>ří Pinkas  |</a:t>
            </a:r>
            <a:r>
              <a:rPr lang="cs-CZ" sz="2500" dirty="0">
                <a:solidFill>
                  <a:srgbClr val="FFD500"/>
                </a:solidFill>
              </a:rPr>
              <a:t>  </a:t>
            </a:r>
            <a:r>
              <a:rPr lang="cs-CZ" sz="2500" dirty="0" err="1">
                <a:solidFill>
                  <a:srgbClr val="FF0000"/>
                </a:solidFill>
              </a:rPr>
              <a:t>JavaDays</a:t>
            </a:r>
            <a:r>
              <a:rPr lang="cs-CZ" sz="2500" dirty="0">
                <a:solidFill>
                  <a:srgbClr val="FF0000"/>
                </a:solidFill>
              </a:rPr>
              <a:t> 2022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D727EAA-9A0C-4976-BD38-7EE0AAB75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479" y="0"/>
            <a:ext cx="2255521" cy="338514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340DAFBE-9F2E-3E7B-251A-D815DD14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623" y="5312771"/>
            <a:ext cx="1387186" cy="1387186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9E21F700-BA4B-9546-69BD-37A2BD36EDA9}"/>
              </a:ext>
            </a:extLst>
          </p:cNvPr>
          <p:cNvSpPr txBox="1"/>
          <p:nvPr/>
        </p:nvSpPr>
        <p:spPr>
          <a:xfrm>
            <a:off x="10094525" y="4920861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Generální partner</a:t>
            </a:r>
          </a:p>
        </p:txBody>
      </p:sp>
    </p:spTree>
    <p:extLst>
      <p:ext uri="{BB962C8B-B14F-4D97-AF65-F5344CB8AC3E}">
        <p14:creationId xmlns:p14="http://schemas.microsoft.com/office/powerpoint/2010/main" val="206329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dvAuto="0"/>
      <p:bldP spid="3" grpId="0" build="p" advAuto="0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>
                    <p:tmAbs val="0"/>
                  </p:iterate>
                  <p:childTnLst>
                    <p:set>
                      <p:cBhvr>
                        <p:cTn fill="hold"/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DA05B-5121-487B-A0A0-D2418F1F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Threads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B5377BF-DA85-48E9-BF95-DDBC5470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2" y="1825625"/>
            <a:ext cx="11337132" cy="2410473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KONEČNĚ je po několika letech v Java 19 </a:t>
            </a:r>
            <a:r>
              <a:rPr lang="cs-CZ" dirty="0" err="1"/>
              <a:t>preview</a:t>
            </a:r>
            <a:r>
              <a:rPr lang="cs-CZ" dirty="0"/>
              <a:t> </a:t>
            </a:r>
            <a:r>
              <a:rPr lang="cs-CZ" dirty="0" err="1"/>
              <a:t>virtual</a:t>
            </a:r>
            <a:r>
              <a:rPr lang="cs-CZ" dirty="0"/>
              <a:t> </a:t>
            </a:r>
            <a:r>
              <a:rPr lang="cs-CZ" dirty="0" err="1"/>
              <a:t>threads</a:t>
            </a:r>
            <a:r>
              <a:rPr lang="cs-CZ" dirty="0"/>
              <a:t> (dřív </a:t>
            </a:r>
            <a:r>
              <a:rPr lang="cs-CZ" dirty="0" err="1"/>
              <a:t>project</a:t>
            </a:r>
            <a:r>
              <a:rPr lang="cs-CZ" dirty="0"/>
              <a:t> </a:t>
            </a:r>
            <a:r>
              <a:rPr lang="cs-CZ" dirty="0" err="1"/>
              <a:t>loom</a:t>
            </a:r>
            <a:r>
              <a:rPr lang="cs-CZ" dirty="0"/>
              <a:t>).</a:t>
            </a:r>
          </a:p>
          <a:p>
            <a:r>
              <a:rPr lang="cs-CZ" dirty="0"/>
              <a:t>V Javě budou díky tomu vlákna z pohledu systémových prostředků „levná“, což má za cíl změnit paradigma stávajícího programování s vlákny a vytvořit alternativu k reaktivnímu programování (Project </a:t>
            </a:r>
            <a:r>
              <a:rPr lang="cs-CZ" dirty="0" err="1"/>
              <a:t>Reactor</a:t>
            </a:r>
            <a:r>
              <a:rPr lang="cs-CZ" dirty="0"/>
              <a:t>, </a:t>
            </a:r>
            <a:r>
              <a:rPr lang="cs-CZ" dirty="0" err="1"/>
              <a:t>Spring</a:t>
            </a:r>
            <a:r>
              <a:rPr lang="cs-CZ" dirty="0"/>
              <a:t> </a:t>
            </a:r>
            <a:r>
              <a:rPr lang="cs-CZ" dirty="0" err="1"/>
              <a:t>WebFlux</a:t>
            </a:r>
            <a:r>
              <a:rPr lang="cs-CZ" dirty="0"/>
              <a:t>).</a:t>
            </a:r>
          </a:p>
          <a:p>
            <a:r>
              <a:rPr lang="cs-CZ" dirty="0">
                <a:hlinkClick r:id="rId2"/>
              </a:rPr>
              <a:t>https://blogs.oracle.com/javamagazine/post/java-loom-virtual-threads-platform-threads</a:t>
            </a:r>
            <a:r>
              <a:rPr lang="cs-CZ" dirty="0"/>
              <a:t> 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F804AE-BCF1-E2F6-0157-F1748EDC4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223" y="4106168"/>
            <a:ext cx="3437553" cy="251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30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DA05B-5121-487B-A0A0-D2418F1F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Spring</a:t>
            </a:r>
            <a:r>
              <a:rPr lang="cs-CZ" dirty="0"/>
              <a:t> </a:t>
            </a:r>
            <a:r>
              <a:rPr lang="cs-CZ" dirty="0" err="1"/>
              <a:t>Native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B5377BF-DA85-48E9-BF95-DDBC54705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400" dirty="0" err="1"/>
              <a:t>Spring</a:t>
            </a:r>
            <a:r>
              <a:rPr lang="cs-CZ" sz="2400" dirty="0"/>
              <a:t> </a:t>
            </a:r>
            <a:r>
              <a:rPr lang="cs-CZ" sz="2400" dirty="0" err="1"/>
              <a:t>Boot</a:t>
            </a:r>
            <a:r>
              <a:rPr lang="cs-CZ" sz="2400" dirty="0"/>
              <a:t> aplikace, která se startuje v řádu desítek milisekund a „žere“ jenom pár desítek MB? Se </a:t>
            </a:r>
            <a:r>
              <a:rPr lang="cs-CZ" sz="2400" dirty="0" err="1"/>
              <a:t>Spring</a:t>
            </a:r>
            <a:r>
              <a:rPr lang="cs-CZ" sz="2400" dirty="0"/>
              <a:t> </a:t>
            </a:r>
            <a:r>
              <a:rPr lang="cs-CZ" sz="2400" dirty="0" err="1"/>
              <a:t>Native</a:t>
            </a:r>
            <a:r>
              <a:rPr lang="cs-CZ" sz="2400" dirty="0"/>
              <a:t> už to není fantazie.</a:t>
            </a:r>
          </a:p>
          <a:p>
            <a:r>
              <a:rPr lang="cs-CZ" sz="2400" dirty="0"/>
              <a:t>Není to pro každou aplikaci, kromě výše uvedených výhod to má i své nevýhody, ale stejně to je obrovský skok kupředu.</a:t>
            </a:r>
          </a:p>
          <a:p>
            <a:r>
              <a:rPr lang="cs-CZ" sz="2400" dirty="0">
                <a:hlinkClick r:id="rId2"/>
              </a:rPr>
              <a:t>https://www.youtube.com/watch?v=oTn8SHz5Ux8</a:t>
            </a:r>
            <a:endParaRPr lang="cs-CZ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00F2AD-AF34-172F-AC4E-304F399A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812" y="4075972"/>
            <a:ext cx="3460375" cy="253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08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DA05B-5121-487B-A0A0-D2418F1F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 6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B5377BF-DA85-48E9-BF95-DDBC5470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2" y="1825625"/>
            <a:ext cx="11337132" cy="3054285"/>
          </a:xfrm>
        </p:spPr>
        <p:txBody>
          <a:bodyPr>
            <a:normAutofit fontScale="85000" lnSpcReduction="10000"/>
          </a:bodyPr>
          <a:lstStyle/>
          <a:p>
            <a:r>
              <a:rPr lang="cs-CZ" sz="2400" dirty="0" err="1"/>
              <a:t>Hibernate</a:t>
            </a:r>
            <a:r>
              <a:rPr lang="cs-CZ" sz="2400" dirty="0"/>
              <a:t> 6 obsahuje několik </a:t>
            </a:r>
            <a:r>
              <a:rPr lang="cs-CZ" sz="2400" dirty="0" err="1"/>
              <a:t>breaking</a:t>
            </a:r>
            <a:r>
              <a:rPr lang="cs-CZ" sz="2400" dirty="0"/>
              <a:t> </a:t>
            </a:r>
            <a:r>
              <a:rPr lang="cs-CZ" sz="2400" dirty="0" err="1"/>
              <a:t>changes</a:t>
            </a:r>
            <a:r>
              <a:rPr lang="cs-CZ" sz="2400" dirty="0"/>
              <a:t>:</a:t>
            </a:r>
          </a:p>
          <a:p>
            <a:pPr lvl="1"/>
            <a:r>
              <a:rPr lang="cs-CZ" sz="2000" dirty="0" err="1"/>
              <a:t>Read</a:t>
            </a:r>
            <a:r>
              <a:rPr lang="cs-CZ" sz="2000" dirty="0"/>
              <a:t> by </a:t>
            </a:r>
            <a:r>
              <a:rPr lang="cs-CZ" sz="2000" dirty="0" err="1"/>
              <a:t>position</a:t>
            </a:r>
            <a:r>
              <a:rPr lang="cs-CZ" sz="2000" dirty="0"/>
              <a:t>: pro čtení hodnot z </a:t>
            </a:r>
            <a:r>
              <a:rPr lang="cs-CZ" sz="2000" dirty="0" err="1"/>
              <a:t>ResultSet</a:t>
            </a:r>
            <a:r>
              <a:rPr lang="cs-CZ" sz="2000" dirty="0"/>
              <a:t> se doteď používal alias sloupce, od </a:t>
            </a:r>
            <a:r>
              <a:rPr lang="cs-CZ" sz="2000" dirty="0" err="1"/>
              <a:t>Hibernate</a:t>
            </a:r>
            <a:r>
              <a:rPr lang="cs-CZ" sz="2000" dirty="0"/>
              <a:t> 6 se používá index sloupce (</a:t>
            </a:r>
            <a:r>
              <a:rPr lang="cs-CZ" sz="2000" dirty="0" err="1"/>
              <a:t>position</a:t>
            </a:r>
            <a:r>
              <a:rPr lang="cs-CZ" sz="2000" dirty="0"/>
              <a:t>)</a:t>
            </a:r>
          </a:p>
          <a:p>
            <a:pPr lvl="2"/>
            <a:r>
              <a:rPr lang="cs-CZ" sz="1700" dirty="0"/>
              <a:t>Díky tomu je nově kratší generované SQL a </a:t>
            </a:r>
            <a:r>
              <a:rPr lang="cs-CZ" sz="1700" dirty="0" err="1"/>
              <a:t>Hibernate</a:t>
            </a:r>
            <a:r>
              <a:rPr lang="cs-CZ" sz="1700" dirty="0"/>
              <a:t> operace jsou rychlejší, ale připravte se na to, že zejména pokud jste používali vlastní typy, tak budete mít s upgrade víc práce.</a:t>
            </a:r>
          </a:p>
          <a:p>
            <a:pPr lvl="2"/>
            <a:r>
              <a:rPr lang="cs-CZ" sz="1900" dirty="0">
                <a:hlinkClick r:id="rId2"/>
              </a:rPr>
              <a:t>https://thorben-janssen.com/sequence-naming-strategies-in-hibernate-6/</a:t>
            </a:r>
            <a:endParaRPr lang="cs-CZ" sz="1900" dirty="0"/>
          </a:p>
          <a:p>
            <a:pPr lvl="1"/>
            <a:r>
              <a:rPr lang="cs-CZ" sz="2000" dirty="0"/>
              <a:t>Nový způsob pojmenování sekvencí, na který narazíte zejména pokud jste používali </a:t>
            </a:r>
            <a:r>
              <a:rPr lang="cs-CZ" sz="2000" dirty="0" err="1"/>
              <a:t>GenerationType.AUTO</a:t>
            </a:r>
            <a:r>
              <a:rPr lang="cs-CZ" sz="2000" dirty="0"/>
              <a:t>:</a:t>
            </a:r>
          </a:p>
          <a:p>
            <a:pPr lvl="2"/>
            <a:r>
              <a:rPr lang="cs-CZ" sz="1600" dirty="0">
                <a:solidFill>
                  <a:srgbClr val="0563C1"/>
                </a:solidFill>
                <a:hlinkClick r:id="rId3"/>
              </a:rPr>
              <a:t>https://www.infoq.com/news/2022/04/red-hat-releases-hibernate-6/</a:t>
            </a:r>
            <a:endParaRPr lang="en-US" sz="1600" dirty="0"/>
          </a:p>
          <a:p>
            <a:pPr lvl="1"/>
            <a:r>
              <a:rPr lang="cs-CZ" sz="2100" dirty="0"/>
              <a:t>Bylo odstraněné staré </a:t>
            </a:r>
            <a:r>
              <a:rPr lang="cs-CZ" sz="2100" dirty="0" err="1"/>
              <a:t>Hibernate</a:t>
            </a:r>
            <a:r>
              <a:rPr lang="cs-CZ" sz="2100" dirty="0"/>
              <a:t> </a:t>
            </a:r>
            <a:r>
              <a:rPr lang="cs-CZ" sz="2100" dirty="0" err="1"/>
              <a:t>Criteria</a:t>
            </a:r>
            <a:r>
              <a:rPr lang="cs-CZ" sz="2100" dirty="0"/>
              <a:t> API</a:t>
            </a:r>
          </a:p>
          <a:p>
            <a:r>
              <a:rPr lang="cs-CZ" sz="2300" dirty="0">
                <a:hlinkClick r:id="rId4"/>
              </a:rPr>
              <a:t>https://in.relation.to/2022/03/31/orm-60-final/</a:t>
            </a:r>
            <a:endParaRPr lang="cs-CZ" sz="2300" dirty="0"/>
          </a:p>
          <a:p>
            <a:r>
              <a:rPr lang="en-US" sz="2100" dirty="0">
                <a:hlinkClick r:id="rId5"/>
              </a:rPr>
              <a:t>https://docs.jboss.org/hibernate/orm/6.0/migration-guide/migration-guide.html</a:t>
            </a:r>
            <a:endParaRPr lang="cs-CZ" sz="2300" dirty="0"/>
          </a:p>
          <a:p>
            <a:pPr lvl="1"/>
            <a:endParaRPr lang="en-US" sz="19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C0384-E3CA-FCA4-4B47-B055805EE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746" y="4833719"/>
            <a:ext cx="8916955" cy="1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76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2888-AD65-B973-E736-431A50A1C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 8 </a:t>
            </a:r>
            <a:r>
              <a:rPr lang="en-US"/>
              <a:t>to 18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3001E-FCF6-BEE4-7C32-50E02B638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Pokud ještě používáte Java 8 a řešíte přechod na novější verzi Javy, pak doporučuji toto video: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https://www.youtube.com/watch?v=P7SI9mLwiqw</a:t>
            </a:r>
            <a:r>
              <a:rPr lang="cs-CZ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69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5EDE-A4BF-7A48-C683-D5BD8490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to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9B30-7AA1-6ED2-C0FB-7F190FF95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2E5E9-6339-B5B7-46A0-20DFE0C1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84" y="1797171"/>
            <a:ext cx="9267825" cy="207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0B7D0-C48A-EF98-F845-962B8D90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84" y="4330960"/>
            <a:ext cx="7458075" cy="209550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5CD028D-A937-17C8-4E25-7E2E37FA80C8}"/>
              </a:ext>
            </a:extLst>
          </p:cNvPr>
          <p:cNvSpPr/>
          <p:nvPr/>
        </p:nvSpPr>
        <p:spPr>
          <a:xfrm>
            <a:off x="5738327" y="3797559"/>
            <a:ext cx="357673" cy="681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58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85C-7D11-EC08-597B-930A9039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to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2242-1A67-8DB6-F99A-85582B23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9013D-5B58-9330-0E1B-AEB2608D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2" y="1797171"/>
            <a:ext cx="4984218" cy="5032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CAFF3-C028-4423-5D95-7239F556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152" y="2977213"/>
            <a:ext cx="4553585" cy="204816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821D663-6EF0-B191-A25E-2456CCA72140}"/>
              </a:ext>
            </a:extLst>
          </p:cNvPr>
          <p:cNvSpPr/>
          <p:nvPr/>
        </p:nvSpPr>
        <p:spPr>
          <a:xfrm>
            <a:off x="5253135" y="3694922"/>
            <a:ext cx="1576873" cy="317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69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21FAF-E1F2-3A5B-E5DC-3C3518E1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to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4D43-13E1-2D38-E512-885A36F62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07252-0018-D886-4F30-23C59A68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2" y="1825626"/>
            <a:ext cx="8460095" cy="1589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46BD3-CF6A-9E4A-331D-6B8C0DE16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" y="3965274"/>
            <a:ext cx="5250947" cy="224014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1D4134F-6EC1-A4D8-1ABB-21400B989077}"/>
              </a:ext>
            </a:extLst>
          </p:cNvPr>
          <p:cNvSpPr/>
          <p:nvPr/>
        </p:nvSpPr>
        <p:spPr>
          <a:xfrm>
            <a:off x="2631233" y="3340359"/>
            <a:ext cx="335902" cy="811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3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0EBF-61DB-4309-FC49-5C237151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to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B946-0CB2-1AF5-9AC5-6D3141787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C88BB-A233-98BF-251A-AC377375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08" y="1829577"/>
            <a:ext cx="7247383" cy="3198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B0D0E-C3CF-5F7D-1A17-C19DD80A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12" y="5662213"/>
            <a:ext cx="3519374" cy="40963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44052558-A52E-03F7-F001-AB84A9AA1B23}"/>
              </a:ext>
            </a:extLst>
          </p:cNvPr>
          <p:cNvSpPr/>
          <p:nvPr/>
        </p:nvSpPr>
        <p:spPr>
          <a:xfrm>
            <a:off x="5682343" y="4889241"/>
            <a:ext cx="251926" cy="772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13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9098-2DE7-41A1-93CE-0EBFDF40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to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6F904-48C4-9A52-37A2-FF90421C5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09CFC-3C24-8F9E-1F07-E0667FF0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8" y="2888931"/>
            <a:ext cx="3123247" cy="1531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EDD89-4E52-7333-496F-18ECE15F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23" y="3001034"/>
            <a:ext cx="3628188" cy="130732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70A164B-402F-8AE1-8CB9-1D73DCB6532E}"/>
              </a:ext>
            </a:extLst>
          </p:cNvPr>
          <p:cNvSpPr/>
          <p:nvPr/>
        </p:nvSpPr>
        <p:spPr>
          <a:xfrm>
            <a:off x="4945223" y="3531944"/>
            <a:ext cx="1335699" cy="245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37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6FC0-80BA-EB2C-C5A9-713EA12A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 8 to 18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FDBD2-3321-954E-B19B-BD41BA626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67B23-6E4A-347C-A13B-7EAABCDC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947984"/>
            <a:ext cx="10269699" cy="32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2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DA05B-5121-487B-A0A0-D2418F1F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Aktuální stav Java světa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B5377BF-DA85-48E9-BF95-DDBC54705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https://www.jrebel.com/resources/java-developer-productivity-report-2022</a:t>
            </a:r>
            <a:endParaRPr lang="cs-CZ" dirty="0"/>
          </a:p>
          <a:p>
            <a:pPr lvl="1"/>
            <a:r>
              <a:rPr lang="cs-CZ" dirty="0"/>
              <a:t>876</a:t>
            </a:r>
            <a:r>
              <a:rPr lang="en-US" dirty="0"/>
              <a:t> respondent</a:t>
            </a:r>
            <a:r>
              <a:rPr lang="cs-CZ" dirty="0"/>
              <a:t>ů</a:t>
            </a:r>
          </a:p>
          <a:p>
            <a:pPr lvl="1"/>
            <a:r>
              <a:rPr lang="cs-CZ" dirty="0"/>
              <a:t>Únor 2022</a:t>
            </a:r>
            <a:endParaRPr lang="en-US" dirty="0"/>
          </a:p>
          <a:p>
            <a:r>
              <a:rPr lang="cs-CZ" dirty="0">
                <a:hlinkClick r:id="rId3"/>
              </a:rPr>
              <a:t>https://newrelic.com/resources/report/2022-state-of-java-ecosystem</a:t>
            </a:r>
            <a:endParaRPr lang="cs-CZ" dirty="0"/>
          </a:p>
          <a:p>
            <a:pPr lvl="1"/>
            <a:r>
              <a:rPr lang="cs-CZ" dirty="0"/>
              <a:t>Anonymizovaná data z milionů aplikací, které monitoruje </a:t>
            </a:r>
            <a:r>
              <a:rPr lang="cs-CZ" dirty="0" err="1"/>
              <a:t>newrelic</a:t>
            </a:r>
            <a:endParaRPr lang="cs-CZ" dirty="0"/>
          </a:p>
          <a:p>
            <a:pPr lvl="1"/>
            <a:r>
              <a:rPr lang="cs-CZ" dirty="0"/>
              <a:t>Květen 2022</a:t>
            </a:r>
            <a:endParaRPr lang="en-US" dirty="0"/>
          </a:p>
          <a:p>
            <a:r>
              <a:rPr lang="cs-CZ" dirty="0">
                <a:hlinkClick r:id="rId4"/>
              </a:rPr>
              <a:t>https://www.continuum.be/en/blog/the-java-ecosystem-2022-survey-results/</a:t>
            </a:r>
            <a:endParaRPr lang="en-US" dirty="0"/>
          </a:p>
          <a:p>
            <a:pPr lvl="1"/>
            <a:r>
              <a:rPr lang="cs-CZ" dirty="0"/>
              <a:t>200 respondentů</a:t>
            </a:r>
          </a:p>
          <a:p>
            <a:pPr lvl="1"/>
            <a:r>
              <a:rPr lang="cs-CZ" dirty="0"/>
              <a:t>Květen 2022</a:t>
            </a:r>
          </a:p>
          <a:p>
            <a:r>
              <a:rPr lang="cs-CZ" dirty="0">
                <a:hlinkClick r:id="rId5"/>
              </a:rPr>
              <a:t>https://www.jetbrains.com/lp/devecosystem-2021/java/</a:t>
            </a:r>
            <a:endParaRPr lang="cs-CZ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06928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79CC-1690-4071-B981-129508AB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to 18 </a:t>
            </a:r>
            <a:r>
              <a:rPr lang="cs-CZ" dirty="0"/>
              <a:t>(toto je teda v 19)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0F9E-42CA-A809-C00B-5BC4BE8F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9D6FD-FF90-369E-A6D9-1853D29C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" y="2531507"/>
            <a:ext cx="4888403" cy="2780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E570A-B374-0980-85E9-FCDFEBAB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581" y="2887348"/>
            <a:ext cx="6240951" cy="222789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95FE5D9-DBAC-CB46-F3F4-808B06A279AA}"/>
              </a:ext>
            </a:extLst>
          </p:cNvPr>
          <p:cNvSpPr/>
          <p:nvPr/>
        </p:nvSpPr>
        <p:spPr>
          <a:xfrm>
            <a:off x="5178490" y="3732245"/>
            <a:ext cx="917510" cy="251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2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79CC-1690-4071-B981-129508AB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8 to 18 </a:t>
            </a:r>
            <a:r>
              <a:rPr lang="cs-CZ" dirty="0"/>
              <a:t>(toto je teda v 19)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0F9E-42CA-A809-C00B-5BC4BE8F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DF99E-141D-CA33-9BB6-6A778351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2" y="3137969"/>
            <a:ext cx="3889755" cy="1990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DF7C2-FCCA-97CF-0193-1E026793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56" y="3237625"/>
            <a:ext cx="6116412" cy="192230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86D2D72-8D52-1BAE-8B36-669662348CB9}"/>
              </a:ext>
            </a:extLst>
          </p:cNvPr>
          <p:cNvSpPr/>
          <p:nvPr/>
        </p:nvSpPr>
        <p:spPr>
          <a:xfrm>
            <a:off x="4368387" y="4001294"/>
            <a:ext cx="1341948" cy="234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17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79CC-1690-4071-B981-129508AB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 8 to 18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0F9E-42CA-A809-C00B-5BC4BE8F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3FF9F-1FC7-3675-9584-235DC311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66" y="1797171"/>
            <a:ext cx="72610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47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79CC-1690-4071-B981-129508AB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 8 to 18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0F9E-42CA-A809-C00B-5BC4BE8F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CCCB9-B67E-8C9A-6F80-D14CBF895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134" y="1825625"/>
            <a:ext cx="6926125" cy="41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86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79CC-1690-4071-B981-129508AB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 8 to 18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0F9E-42CA-A809-C00B-5BC4BE8F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15C6E-9246-D807-DBF9-83A8670F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42" y="1742663"/>
            <a:ext cx="8023715" cy="45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7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79CC-1690-4071-B981-129508AB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 8 to 18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0F9E-42CA-A809-C00B-5BC4BE8F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05218-1E7C-6B62-B9BC-40F39067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64" y="1825625"/>
            <a:ext cx="9059872" cy="43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7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4930-3B2B-DB15-19A8-8096D7B8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 8 to 18 (ZGC je od JDK 11)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AB4FE-8F4D-DF8E-C3FA-90E526867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14D34-EC4A-8770-D8EB-6C59D2FE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81" y="1797171"/>
            <a:ext cx="8894238" cy="43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60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12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F15F-F71F-2064-84BE-5AA3D2D9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Which</a:t>
            </a:r>
            <a:r>
              <a:rPr lang="cs-CZ" dirty="0"/>
              <a:t> JDK </a:t>
            </a:r>
            <a:r>
              <a:rPr lang="cs-CZ" dirty="0" err="1"/>
              <a:t>Programming</a:t>
            </a:r>
            <a:r>
              <a:rPr lang="cs-CZ" dirty="0"/>
              <a:t> </a:t>
            </a:r>
            <a:r>
              <a:rPr lang="cs-CZ" dirty="0" err="1"/>
              <a:t>Languages</a:t>
            </a:r>
            <a:r>
              <a:rPr lang="cs-CZ" dirty="0"/>
              <a:t> are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in </a:t>
            </a:r>
            <a:r>
              <a:rPr lang="cs-CZ" dirty="0" err="1"/>
              <a:t>Your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Application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4ED22-61D4-4434-E94B-B23673062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Poznámka: Podobný výsledek byl i v ostatních reportech. Stále se Java 17 moc nepoužívá i po roce od jejího vydání?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2973-567F-C390-F647-2A18679A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8" t="11792" r="9008"/>
          <a:stretch/>
        </p:blipFill>
        <p:spPr>
          <a:xfrm>
            <a:off x="950069" y="2719803"/>
            <a:ext cx="6326155" cy="31679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A707F-3D34-54AC-C4EE-CBF9E9E60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326" y="2719803"/>
            <a:ext cx="3523748" cy="198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0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74CA-1D9B-CAE2-0C97-6D987A5A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JRE/JDK </a:t>
            </a:r>
            <a:r>
              <a:rPr lang="cs-CZ" dirty="0" err="1"/>
              <a:t>Distibution</a:t>
            </a:r>
            <a:r>
              <a:rPr lang="cs-CZ" dirty="0"/>
              <a:t> Do </a:t>
            </a:r>
            <a:r>
              <a:rPr lang="cs-CZ" dirty="0" err="1"/>
              <a:t>You</a:t>
            </a:r>
            <a:r>
              <a:rPr lang="cs-CZ" dirty="0"/>
              <a:t>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1D64-0FCF-819B-4048-3DFAB72E4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68" y="4821141"/>
            <a:ext cx="2864335" cy="2383697"/>
          </a:xfrm>
        </p:spPr>
        <p:txBody>
          <a:bodyPr/>
          <a:lstStyle/>
          <a:p>
            <a:r>
              <a:rPr lang="cs-CZ" dirty="0"/>
              <a:t>Zde se reporty výrazně liší.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098E7-8E2D-3146-14D4-DB533A6E5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99"/>
          <a:stretch/>
        </p:blipFill>
        <p:spPr>
          <a:xfrm>
            <a:off x="478632" y="1797171"/>
            <a:ext cx="4904024" cy="2594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AB438-8EA8-962E-A604-41399692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159" y="4209322"/>
            <a:ext cx="7860841" cy="2648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2AD64-09B6-E692-12EE-DDF3EB177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550065"/>
            <a:ext cx="5863530" cy="34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5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DA05B-5121-487B-A0A0-D2418F1F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Java, Licence, LTS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B5377BF-DA85-48E9-BF95-DDBC54705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Pamatujete ještě že Oracle JDK 11 LTS bylo placené pro firemní použití? No od verze 17 už je zase zdarma.</a:t>
            </a:r>
          </a:p>
          <a:p>
            <a:r>
              <a:rPr lang="cs-CZ" dirty="0"/>
              <a:t>Další LTS verze Javy bude verze 21 (datum vydání: </a:t>
            </a:r>
            <a:r>
              <a:rPr lang="cs-CZ" dirty="0" err="1"/>
              <a:t>September</a:t>
            </a:r>
            <a:r>
              <a:rPr lang="cs-CZ" dirty="0"/>
              <a:t> 2023).</a:t>
            </a:r>
          </a:p>
          <a:p>
            <a:r>
              <a:rPr lang="cs-CZ" dirty="0"/>
              <a:t>V současnosti jsou (podle mě) nejlepší následující JDK:</a:t>
            </a:r>
          </a:p>
          <a:p>
            <a:pPr lvl="1"/>
            <a:r>
              <a:rPr lang="cs-CZ" dirty="0" err="1"/>
              <a:t>Adoptium</a:t>
            </a:r>
            <a:r>
              <a:rPr lang="cs-CZ" dirty="0"/>
              <a:t> (</a:t>
            </a:r>
            <a:r>
              <a:rPr lang="cs-CZ" dirty="0" err="1"/>
              <a:t>Temurin</a:t>
            </a:r>
            <a:r>
              <a:rPr lang="cs-CZ" dirty="0"/>
              <a:t>), TCK </a:t>
            </a:r>
            <a:r>
              <a:rPr lang="cs-CZ" dirty="0" err="1"/>
              <a:t>certified</a:t>
            </a:r>
            <a:endParaRPr lang="cs-CZ" dirty="0"/>
          </a:p>
          <a:p>
            <a:pPr lvl="1"/>
            <a:r>
              <a:rPr lang="cs-CZ" dirty="0"/>
              <a:t>Open J9 (</a:t>
            </a:r>
            <a:r>
              <a:rPr lang="cs-CZ" dirty="0" err="1"/>
              <a:t>Eclipse</a:t>
            </a:r>
            <a:r>
              <a:rPr lang="cs-CZ" dirty="0"/>
              <a:t> </a:t>
            </a:r>
            <a:r>
              <a:rPr lang="cs-CZ" dirty="0" err="1"/>
              <a:t>Semeru</a:t>
            </a:r>
            <a:r>
              <a:rPr lang="cs-CZ" dirty="0"/>
              <a:t>)</a:t>
            </a:r>
          </a:p>
          <a:p>
            <a:pPr lvl="1"/>
            <a:r>
              <a:rPr lang="cs-CZ" dirty="0" err="1"/>
              <a:t>GraalVM</a:t>
            </a:r>
            <a:r>
              <a:rPr lang="cs-CZ" dirty="0"/>
              <a:t> pro tvorbu </a:t>
            </a:r>
            <a:r>
              <a:rPr lang="cs-CZ" dirty="0" err="1"/>
              <a:t>Native</a:t>
            </a:r>
            <a:r>
              <a:rPr lang="cs-CZ" dirty="0"/>
              <a:t> aplikací</a:t>
            </a:r>
          </a:p>
        </p:txBody>
      </p:sp>
    </p:spTree>
    <p:extLst>
      <p:ext uri="{BB962C8B-B14F-4D97-AF65-F5344CB8AC3E}">
        <p14:creationId xmlns:p14="http://schemas.microsoft.com/office/powerpoint/2010/main" val="76445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ED4B-18DA-6A78-7B3F-C6798AB0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your</a:t>
            </a:r>
            <a:r>
              <a:rPr lang="cs-CZ" dirty="0"/>
              <a:t> status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Microservice</a:t>
            </a:r>
            <a:r>
              <a:rPr lang="cs-CZ" dirty="0"/>
              <a:t> </a:t>
            </a:r>
            <a:r>
              <a:rPr lang="cs-CZ" dirty="0" err="1"/>
              <a:t>Adoption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41A4F-75DE-8CD4-77AB-E1659E7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0332B-A9AF-53F3-3B32-F04B08A3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1737693"/>
            <a:ext cx="8335538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3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5468C-3A47-DA91-292B-5A9B1A7B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Percent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memory</a:t>
            </a:r>
            <a:r>
              <a:rPr lang="cs-CZ" dirty="0"/>
              <a:t> </a:t>
            </a:r>
            <a:r>
              <a:rPr lang="cs-CZ" dirty="0" err="1"/>
              <a:t>settings</a:t>
            </a:r>
            <a:r>
              <a:rPr lang="cs-CZ" dirty="0"/>
              <a:t> </a:t>
            </a:r>
            <a:r>
              <a:rPr lang="cs-CZ" dirty="0" err="1"/>
              <a:t>heap</a:t>
            </a:r>
            <a:r>
              <a:rPr lang="cs-CZ" dirty="0"/>
              <a:t> </a:t>
            </a:r>
            <a:r>
              <a:rPr lang="cs-CZ" dirty="0" err="1"/>
              <a:t>size</a:t>
            </a:r>
            <a:r>
              <a:rPr lang="cs-CZ" dirty="0"/>
              <a:t> </a:t>
            </a:r>
            <a:r>
              <a:rPr lang="cs-CZ" dirty="0" err="1"/>
              <a:t>running</a:t>
            </a:r>
            <a:r>
              <a:rPr lang="cs-CZ" dirty="0"/>
              <a:t> in and </a:t>
            </a:r>
            <a:r>
              <a:rPr lang="cs-CZ" dirty="0" err="1"/>
              <a:t>outside</a:t>
            </a:r>
            <a:r>
              <a:rPr lang="cs-CZ" dirty="0"/>
              <a:t> </a:t>
            </a:r>
            <a:r>
              <a:rPr lang="cs-CZ" dirty="0" err="1"/>
              <a:t>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8A05-F107-1C88-1116-521684CA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9CFBB-8640-215B-A58E-A3F50A53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60" y="2381040"/>
            <a:ext cx="985022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9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9C00-BCC5-2335-AD2C-2D31C653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Microservice</a:t>
            </a:r>
            <a:r>
              <a:rPr lang="cs-CZ" dirty="0"/>
              <a:t> </a:t>
            </a:r>
            <a:r>
              <a:rPr lang="cs-CZ" dirty="0" err="1"/>
              <a:t>Application</a:t>
            </a:r>
            <a:r>
              <a:rPr lang="cs-CZ" dirty="0"/>
              <a:t> Framework are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using</a:t>
            </a:r>
            <a:r>
              <a:rPr lang="cs-CZ" dirty="0"/>
              <a:t> on </a:t>
            </a:r>
            <a:r>
              <a:rPr lang="cs-CZ" dirty="0" err="1"/>
              <a:t>your</a:t>
            </a:r>
            <a:r>
              <a:rPr lang="cs-CZ" dirty="0"/>
              <a:t> </a:t>
            </a:r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project</a:t>
            </a:r>
            <a:r>
              <a:rPr lang="cs-CZ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DB211-8353-BC5F-15E4-380798EE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8E62A-CD3B-74F0-71F3-303B32D0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2" y="1797171"/>
            <a:ext cx="5414616" cy="2625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4C5A3-0181-785F-574E-5848691F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701" y="4273260"/>
            <a:ext cx="7440063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2826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857</Words>
  <Application>Microsoft Office PowerPoint</Application>
  <PresentationFormat>Widescreen</PresentationFormat>
  <Paragraphs>89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Motiv Office</vt:lpstr>
      <vt:lpstr>1_Vlastní návrh</vt:lpstr>
      <vt:lpstr>2_Vlastní návrh</vt:lpstr>
      <vt:lpstr>PowerPoint Presentation</vt:lpstr>
      <vt:lpstr>PowerPoint Presentation</vt:lpstr>
      <vt:lpstr>Aktuální stav Java světa</vt:lpstr>
      <vt:lpstr>Which JDK Programming Languages are You Using in Your Main Application?</vt:lpstr>
      <vt:lpstr>What JRE/JDK Distibution Do You Use?</vt:lpstr>
      <vt:lpstr>Java, Licence, LTS</vt:lpstr>
      <vt:lpstr>What is your status for Microservice Adoption?</vt:lpstr>
      <vt:lpstr>Percent of memory settings heap size running in and outside containers</vt:lpstr>
      <vt:lpstr>What Microservice Application Framework are you using on your main project?</vt:lpstr>
      <vt:lpstr>Which Virtual Machine Platform Do You Use?</vt:lpstr>
      <vt:lpstr>Who is your PaaS provider?</vt:lpstr>
      <vt:lpstr>What Application Server do you use on your main application?</vt:lpstr>
      <vt:lpstr>What Build Tool do you use in your main application?</vt:lpstr>
      <vt:lpstr>What Developer IDE do you use profesionally?</vt:lpstr>
      <vt:lpstr>Which CI/CD Technologies are you using?</vt:lpstr>
      <vt:lpstr>How many times do you commit code to your CI/CD build per day?</vt:lpstr>
      <vt:lpstr>Percent of GC algorithms in use by Java 10 or earlier vs. Java 11 or later</vt:lpstr>
      <vt:lpstr>Which databases are you using?</vt:lpstr>
      <vt:lpstr>Spring Boot 3</vt:lpstr>
      <vt:lpstr>Virtual Threads</vt:lpstr>
      <vt:lpstr>Spring Native</vt:lpstr>
      <vt:lpstr>Hibernate 6</vt:lpstr>
      <vt:lpstr>Java 8 to 18</vt:lpstr>
      <vt:lpstr>Java 8 to 18</vt:lpstr>
      <vt:lpstr>Java 8 to 18</vt:lpstr>
      <vt:lpstr>Java 8 to 18</vt:lpstr>
      <vt:lpstr>Java 8 to 18</vt:lpstr>
      <vt:lpstr>Java 8 to 18</vt:lpstr>
      <vt:lpstr>Java 8 to 18</vt:lpstr>
      <vt:lpstr>Java 8 to 18 (toto je teda v 19)</vt:lpstr>
      <vt:lpstr>Java 8 to 18 (toto je teda v 19)</vt:lpstr>
      <vt:lpstr>Java 8 to 18</vt:lpstr>
      <vt:lpstr>Java 8 to 18</vt:lpstr>
      <vt:lpstr>Java 8 to 18</vt:lpstr>
      <vt:lpstr>Java 8 to 18</vt:lpstr>
      <vt:lpstr>Java 8 to 18 (ZGC je od JDK 11)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Petra Susserova</dc:creator>
  <cp:lastModifiedBy>Jiri Pinkas</cp:lastModifiedBy>
  <cp:revision>79</cp:revision>
  <dcterms:created xsi:type="dcterms:W3CDTF">2020-04-21T14:57:11Z</dcterms:created>
  <dcterms:modified xsi:type="dcterms:W3CDTF">2022-11-08T20:16:15Z</dcterms:modified>
</cp:coreProperties>
</file>